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7" autoAdjust="0"/>
    <p:restoredTop sz="94660"/>
  </p:normalViewPr>
  <p:slideViewPr>
    <p:cSldViewPr>
      <p:cViewPr>
        <p:scale>
          <a:sx n="67" d="100"/>
          <a:sy n="67" d="100"/>
        </p:scale>
        <p:origin x="-163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2204864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Использование приёмов мнемотехники в ознакомлении с художественной </a:t>
            </a:r>
            <a:r>
              <a:rPr lang="ru-RU" sz="4400" b="1" i="1" dirty="0"/>
              <a:t>л</a:t>
            </a:r>
            <a:r>
              <a:rPr lang="ru-RU" sz="4400" b="1" i="1" dirty="0" smtClean="0"/>
              <a:t>итературой</a:t>
            </a: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8761" y="2531528"/>
            <a:ext cx="6400800" cy="1473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Подготовила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Хаустова Ольга Алексеевна – воспитатель </a:t>
            </a:r>
            <a:r>
              <a:rPr lang="ru-RU" sz="2400" b="1" smtClean="0">
                <a:solidFill>
                  <a:srgbClr val="0070C0"/>
                </a:solidFill>
              </a:rPr>
              <a:t/>
            </a:r>
            <a:br>
              <a:rPr lang="ru-RU" sz="2400" b="1" smtClean="0">
                <a:solidFill>
                  <a:srgbClr val="0070C0"/>
                </a:solidFill>
              </a:rPr>
            </a:br>
            <a:r>
              <a:rPr lang="ru-RU" sz="2400" b="1" smtClean="0">
                <a:solidFill>
                  <a:srgbClr val="0070C0"/>
                </a:solidFill>
              </a:rPr>
              <a:t>высшей</a:t>
            </a:r>
            <a:r>
              <a:rPr lang="en-US" sz="2400" b="1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квалификационной категории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настасия\Desktop\kni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4728"/>
            <a:ext cx="3298033" cy="260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97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ознакомлении с художественной </a:t>
            </a:r>
            <a:r>
              <a:rPr lang="ru-RU" dirty="0" smtClean="0"/>
              <a:t>литературой (рассказывание сказок, пересказ) можно использовать мнемотехнику.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7FD13B">
                    <a:lumMod val="75000"/>
                  </a:srgbClr>
                </a:solidFill>
              </a:rPr>
              <a:t>Этапы работы с </a:t>
            </a:r>
            <a:r>
              <a:rPr lang="ru-RU" b="1" i="1" dirty="0" err="1" smtClean="0">
                <a:solidFill>
                  <a:srgbClr val="7FD13B">
                    <a:lumMod val="75000"/>
                  </a:srgbClr>
                </a:solidFill>
              </a:rPr>
              <a:t>мнемотаблицами</a:t>
            </a:r>
            <a:r>
              <a:rPr lang="ru-RU" b="1" i="1" dirty="0" smtClean="0">
                <a:solidFill>
                  <a:srgbClr val="7FD13B">
                    <a:lumMod val="75000"/>
                  </a:srgb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 smtClean="0"/>
              <a:t>1 </a:t>
            </a:r>
            <a:r>
              <a:rPr lang="ru-RU" i="1" u="sng" dirty="0"/>
              <a:t>этап.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Рассматривание </a:t>
            </a:r>
            <a:r>
              <a:rPr lang="ru-RU" dirty="0"/>
              <a:t>таблицы и разбор того, что на ней изображено.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 smtClean="0"/>
              <a:t>2 </a:t>
            </a:r>
            <a:r>
              <a:rPr lang="ru-RU" i="1" u="sng" dirty="0"/>
              <a:t>этап.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Осуществляется </a:t>
            </a:r>
            <a:r>
              <a:rPr lang="ru-RU" dirty="0"/>
              <a:t>перекодирование информации, т.е. преобразование из абстрактных символов  слов в образы.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 smtClean="0"/>
              <a:t>3 </a:t>
            </a:r>
            <a:r>
              <a:rPr lang="ru-RU" i="1" u="sng" dirty="0"/>
              <a:t>этап.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 </a:t>
            </a:r>
            <a:r>
              <a:rPr lang="ru-RU" dirty="0"/>
              <a:t>перекодирования осуществляется пересказ сказки или рассказа по заданной теме. </a:t>
            </a:r>
            <a:endParaRPr lang="ru-RU" b="1" i="1" dirty="0">
              <a:solidFill>
                <a:srgbClr val="7FD13B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Пересказ. Рассказывание сказок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007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 numCol="2"/>
          <a:lstStyle/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Рассказывание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русской народной сказки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Лиса и кувшин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</a:t>
            </a: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 </a:t>
            </a:r>
            <a:b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Ушинского </a:t>
            </a:r>
            <a:b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«Четыре желания»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1496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947" y="332656"/>
            <a:ext cx="3744416" cy="28076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3744416" cy="2811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21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640959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На начальном этапе </a:t>
            </a:r>
            <a:r>
              <a:rPr lang="ru-RU" sz="3200" dirty="0" smtClean="0"/>
              <a:t>предлагается готовая </a:t>
            </a:r>
            <a:r>
              <a:rPr lang="ru-RU" sz="3200" dirty="0"/>
              <a:t>план </a:t>
            </a:r>
            <a:r>
              <a:rPr lang="ru-RU" sz="3200" dirty="0" smtClean="0"/>
              <a:t>– схема (</a:t>
            </a:r>
            <a:r>
              <a:rPr lang="ru-RU" sz="3200" dirty="0" err="1" smtClean="0"/>
              <a:t>мнемотаблица</a:t>
            </a:r>
            <a:r>
              <a:rPr lang="ru-RU" sz="3200" dirty="0" smtClean="0"/>
              <a:t>). На следующем этапе дети под </a:t>
            </a:r>
            <a:r>
              <a:rPr lang="ru-RU" sz="3200" dirty="0"/>
              <a:t>руководством взрослого учатся выбирать нужные элементы модели, последовательно их располагать в единую модельную цепь. Постепенно ребенок начинает проявлять творческую самостоятельность</a:t>
            </a:r>
            <a:r>
              <a:rPr lang="ru-RU" sz="3200" dirty="0" smtClean="0"/>
              <a:t>, сам создаёт </a:t>
            </a:r>
            <a:r>
              <a:rPr lang="ru-RU" sz="3200" dirty="0" err="1" smtClean="0"/>
              <a:t>мнемотаблицы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Большова, Т.В. Учимся по сказке. Развитие мышления дошкольников с помощью мнемотехники. СПб.,2005.</a:t>
            </a:r>
          </a:p>
          <a:p>
            <a:pPr marL="0" indent="0">
              <a:buNone/>
            </a:pPr>
            <a:r>
              <a:rPr lang="ru-RU" b="1" dirty="0"/>
              <a:t>2. </a:t>
            </a:r>
            <a:r>
              <a:rPr lang="ru-RU" b="1" dirty="0" err="1"/>
              <a:t>Малетина</a:t>
            </a:r>
            <a:r>
              <a:rPr lang="ru-RU" b="1" dirty="0"/>
              <a:t> Н. Моделирование в описательной речи детей с ОНР// “Воспитание и обучение”.- 2004.-№6</a:t>
            </a:r>
          </a:p>
          <a:p>
            <a:pPr marL="0" indent="0">
              <a:buNone/>
            </a:pPr>
            <a:r>
              <a:rPr lang="ru-RU" b="1" dirty="0"/>
              <a:t>3. Омельченко Л.В. Использование приёмов мнемотехники в развитии связной речи / Логопед. 2008. №4. С.102 -115.</a:t>
            </a:r>
          </a:p>
          <a:p>
            <a:pPr marL="0" indent="0">
              <a:buNone/>
            </a:pPr>
            <a:r>
              <a:rPr lang="ru-RU" b="1" dirty="0"/>
              <a:t>4. Ткаченко Т.А. Использование схем в составлении описательных рассказов / Дошкольное воспитание.1990. №10. С.16-21.</a:t>
            </a:r>
          </a:p>
          <a:p>
            <a:pPr marL="0" indent="0">
              <a:buNone/>
            </a:pPr>
            <a:r>
              <a:rPr lang="ru-RU" b="1" dirty="0" smtClean="0"/>
              <a:t>5. </a:t>
            </a:r>
            <a:r>
              <a:rPr lang="ru-RU" b="1" dirty="0"/>
              <a:t>Широких Т.Д. Учим стихи – развиваем память / Ребёнок в детском саду. 2004. №2. С.59-62. </a:t>
            </a:r>
            <a:r>
              <a:rPr lang="ru-RU" b="1" dirty="0" err="1"/>
              <a:t>Житникова</a:t>
            </a:r>
            <a:r>
              <a:rPr lang="ru-RU" b="1" dirty="0"/>
              <a:t> Л. Учите детей запоминать. – М.: “Просвещение”, 1994.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b="1" i="1" dirty="0" smtClean="0"/>
              <a:t>Литература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1401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28236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0322809">
            <a:off x="-159417" y="2875003"/>
            <a:ext cx="94628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66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1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u="sng" dirty="0">
                <a:solidFill>
                  <a:srgbClr val="0070C0"/>
                </a:solidFill>
              </a:rPr>
              <a:t>Мнемотехника</a:t>
            </a:r>
            <a:r>
              <a:rPr lang="ru-RU" sz="3600" dirty="0"/>
              <a:t> – это система методов и приемов, обеспечивающих успешное освоение детьми знаний об особенностях объектов природы, об окружающем мире, эффективное запоминание структуры рассказа, сохранение и воспроизведение информации, и конечно развитие </a:t>
            </a:r>
            <a:r>
              <a:rPr lang="ru-RU" sz="3600" dirty="0" smtClean="0"/>
              <a:t>речи. Мнемотехника </a:t>
            </a:r>
            <a:r>
              <a:rPr lang="ru-RU" sz="3600" dirty="0"/>
              <a:t>строится от простого к сложному.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112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Структура </a:t>
            </a:r>
            <a:r>
              <a:rPr lang="ru-RU" b="1" i="1" dirty="0" err="1" smtClean="0"/>
              <a:t>мнемотехнки</a:t>
            </a:r>
            <a:endParaRPr lang="ru-RU" b="1" i="1" dirty="0"/>
          </a:p>
        </p:txBody>
      </p:sp>
      <p:sp>
        <p:nvSpPr>
          <p:cNvPr id="4" name="Овал 3"/>
          <p:cNvSpPr/>
          <p:nvPr/>
        </p:nvSpPr>
        <p:spPr>
          <a:xfrm>
            <a:off x="2887572" y="1417503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Мнемотехника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872067" y="5661247"/>
            <a:ext cx="7408333" cy="4649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283466" y="3877638"/>
            <a:ext cx="309634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u="sng" dirty="0" err="1" smtClean="0">
                <a:solidFill>
                  <a:srgbClr val="FF0000"/>
                </a:solidFill>
              </a:rPr>
              <a:t>Мнемоквадраты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652120" y="3933056"/>
            <a:ext cx="316835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u="sng" dirty="0" err="1" smtClean="0">
                <a:solidFill>
                  <a:srgbClr val="FF0000"/>
                </a:solidFill>
              </a:rPr>
              <a:t>Мнемотаблицы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059832" y="4797152"/>
            <a:ext cx="31683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u="sng" dirty="0" err="1" smtClean="0">
                <a:solidFill>
                  <a:srgbClr val="FF0000"/>
                </a:solidFill>
              </a:rPr>
              <a:t>Мнемодорожки</a:t>
            </a:r>
            <a:endParaRPr lang="ru-RU" i="1" u="sng" dirty="0">
              <a:solidFill>
                <a:srgbClr val="FF0000"/>
              </a:solidFill>
            </a:endParaRPr>
          </a:p>
        </p:txBody>
      </p:sp>
      <p:cxnSp>
        <p:nvCxnSpPr>
          <p:cNvPr id="26" name="Прямая со стрелкой 25"/>
          <p:cNvCxnSpPr>
            <a:stCxn id="4" idx="3"/>
            <a:endCxn id="22" idx="0"/>
          </p:cNvCxnSpPr>
          <p:nvPr/>
        </p:nvCxnSpPr>
        <p:spPr>
          <a:xfrm flipH="1">
            <a:off x="1831638" y="2462368"/>
            <a:ext cx="1519928" cy="1415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4"/>
          </p:cNvCxnSpPr>
          <p:nvPr/>
        </p:nvCxnSpPr>
        <p:spPr>
          <a:xfrm>
            <a:off x="4471748" y="2641639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 стрелкой 2047"/>
          <p:cNvCxnSpPr>
            <a:stCxn id="4" idx="5"/>
            <a:endCxn id="23" idx="0"/>
          </p:cNvCxnSpPr>
          <p:nvPr/>
        </p:nvCxnSpPr>
        <p:spPr>
          <a:xfrm>
            <a:off x="5591930" y="2462368"/>
            <a:ext cx="1644366" cy="147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039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7" cy="4896544"/>
          </a:xfrm>
        </p:spPr>
        <p:txBody>
          <a:bodyPr/>
          <a:lstStyle/>
          <a:p>
            <a:r>
              <a:rPr lang="ru-RU" i="1" u="sng" dirty="0" err="1" smtClean="0">
                <a:solidFill>
                  <a:srgbClr val="0070C0"/>
                </a:solidFill>
              </a:rPr>
              <a:t>Мнемоквадраты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понятные </a:t>
            </a:r>
            <a:r>
              <a:rPr lang="ru-RU" dirty="0"/>
              <a:t>изображения, которые обозначают одно слово, словосочетание, его </a:t>
            </a:r>
            <a:r>
              <a:rPr lang="ru-RU" dirty="0" smtClean="0"/>
              <a:t>характеристики </a:t>
            </a:r>
            <a:r>
              <a:rPr lang="ru-RU" dirty="0"/>
              <a:t>или простое предложение.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Мнемоквадраты</a:t>
            </a:r>
            <a:endParaRPr lang="ru-RU" b="1" i="1" dirty="0"/>
          </a:p>
        </p:txBody>
      </p:sp>
      <p:pic>
        <p:nvPicPr>
          <p:cNvPr id="3074" name="Picture 2" descr="C:\Users\Анастасия\Desktop\d265dda8bfe7495ba70ca2c548e23d94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61" y="2816159"/>
            <a:ext cx="7419478" cy="369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2724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7" cy="4713387"/>
          </a:xfrm>
        </p:spPr>
        <p:txBody>
          <a:bodyPr/>
          <a:lstStyle/>
          <a:p>
            <a:r>
              <a:rPr lang="ru-RU" i="1" u="sng" dirty="0" err="1">
                <a:solidFill>
                  <a:srgbClr val="0070C0"/>
                </a:solidFill>
              </a:rPr>
              <a:t>Мнемодорожка</a:t>
            </a:r>
            <a:r>
              <a:rPr lang="ru-RU" dirty="0"/>
              <a:t> – это несколько схематичных рисунков, расположенных линейно.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Мнемодорожки</a:t>
            </a:r>
            <a:endParaRPr lang="ru-RU" b="1" i="1" dirty="0"/>
          </a:p>
        </p:txBody>
      </p:sp>
      <p:pic>
        <p:nvPicPr>
          <p:cNvPr id="4098" name="Picture 2" descr="C:\Users\Анастасия\Desktop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14" y="3068960"/>
            <a:ext cx="773817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55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256584"/>
          </a:xfrm>
        </p:spPr>
        <p:txBody>
          <a:bodyPr/>
          <a:lstStyle/>
          <a:p>
            <a:r>
              <a:rPr lang="ru-RU" i="1" u="sng" dirty="0" err="1">
                <a:solidFill>
                  <a:srgbClr val="0070C0"/>
                </a:solidFill>
              </a:rPr>
              <a:t>Мнемотаблица</a:t>
            </a:r>
            <a:r>
              <a:rPr lang="ru-RU" dirty="0"/>
              <a:t> – это схема, в которой заложена определённая информация. Суть мнемосхемы заключается в том, что на каждое слово или словосочетание придумывается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  - картинка;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схема или символ.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Мнемотаблица</a:t>
            </a:r>
            <a:endParaRPr lang="ru-RU" b="1" i="1" dirty="0"/>
          </a:p>
        </p:txBody>
      </p:sp>
      <p:pic>
        <p:nvPicPr>
          <p:cNvPr id="5122" name="Picture 2" descr="C:\Users\Анастасия\Desktop\2141942_html_5dddd47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50" y="2780928"/>
            <a:ext cx="4889522" cy="368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426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712967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Мнемотаблицы</a:t>
            </a:r>
            <a:r>
              <a:rPr lang="ru-RU" dirty="0" smtClean="0"/>
              <a:t> </a:t>
            </a:r>
            <a:r>
              <a:rPr lang="ru-RU" dirty="0"/>
              <a:t>служат дидактическим материалом </a:t>
            </a:r>
            <a:r>
              <a:rPr lang="ru-RU" dirty="0" smtClean="0"/>
              <a:t>в работе </a:t>
            </a:r>
            <a:r>
              <a:rPr lang="ru-RU" dirty="0"/>
              <a:t>по развитию связной речи детей. </a:t>
            </a:r>
            <a:r>
              <a:rPr lang="ru-RU" dirty="0" smtClean="0"/>
              <a:t>Их можно использовать </a:t>
            </a:r>
            <a:r>
              <a:rPr lang="ru-RU" dirty="0"/>
              <a:t>для: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•</a:t>
            </a:r>
            <a:r>
              <a:rPr lang="ru-RU" b="1" i="1" dirty="0" smtClean="0">
                <a:solidFill>
                  <a:srgbClr val="00B0F0"/>
                </a:solidFill>
              </a:rPr>
              <a:t>обогащения </a:t>
            </a:r>
            <a:r>
              <a:rPr lang="ru-RU" b="1" i="1" dirty="0">
                <a:solidFill>
                  <a:srgbClr val="00B0F0"/>
                </a:solidFill>
              </a:rPr>
              <a:t>словарного запаса</a:t>
            </a:r>
            <a:r>
              <a:rPr lang="ru-RU" b="1" dirty="0">
                <a:solidFill>
                  <a:srgbClr val="00B0F0"/>
                </a:solidFill>
              </a:rPr>
              <a:t>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•</a:t>
            </a:r>
            <a:r>
              <a:rPr lang="ru-RU" b="1" i="1" dirty="0" smtClean="0">
                <a:solidFill>
                  <a:srgbClr val="00B0F0"/>
                </a:solidFill>
              </a:rPr>
              <a:t>при </a:t>
            </a:r>
            <a:r>
              <a:rPr lang="ru-RU" b="1" i="1" dirty="0">
                <a:solidFill>
                  <a:srgbClr val="00B0F0"/>
                </a:solidFill>
              </a:rPr>
              <a:t>обучении составлению рассказов</a:t>
            </a:r>
            <a:r>
              <a:rPr lang="ru-RU" b="1" dirty="0">
                <a:solidFill>
                  <a:srgbClr val="00B0F0"/>
                </a:solidFill>
              </a:rPr>
              <a:t>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•</a:t>
            </a:r>
            <a:r>
              <a:rPr lang="ru-RU" b="1" i="1" dirty="0" smtClean="0">
                <a:solidFill>
                  <a:srgbClr val="00B0F0"/>
                </a:solidFill>
              </a:rPr>
              <a:t>при </a:t>
            </a:r>
            <a:r>
              <a:rPr lang="ru-RU" b="1" i="1" dirty="0">
                <a:solidFill>
                  <a:srgbClr val="00B0F0"/>
                </a:solidFill>
              </a:rPr>
              <a:t>пересказах художественной литературы</a:t>
            </a:r>
            <a:r>
              <a:rPr lang="ru-RU" b="1" dirty="0">
                <a:solidFill>
                  <a:srgbClr val="00B0F0"/>
                </a:solidFill>
              </a:rPr>
              <a:t>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•</a:t>
            </a:r>
            <a:r>
              <a:rPr lang="ru-RU" b="1" i="1" dirty="0" smtClean="0">
                <a:solidFill>
                  <a:srgbClr val="00B0F0"/>
                </a:solidFill>
              </a:rPr>
              <a:t>при </a:t>
            </a:r>
            <a:r>
              <a:rPr lang="ru-RU" b="1" i="1" dirty="0">
                <a:solidFill>
                  <a:srgbClr val="00B0F0"/>
                </a:solidFill>
              </a:rPr>
              <a:t>отгадывании и загадывании загадок</a:t>
            </a:r>
            <a:r>
              <a:rPr lang="ru-RU" b="1" dirty="0">
                <a:solidFill>
                  <a:srgbClr val="00B0F0"/>
                </a:solidFill>
              </a:rPr>
              <a:t>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•</a:t>
            </a:r>
            <a:r>
              <a:rPr lang="ru-RU" b="1" i="1" dirty="0" smtClean="0">
                <a:solidFill>
                  <a:srgbClr val="00B0F0"/>
                </a:solidFill>
              </a:rPr>
              <a:t>при </a:t>
            </a:r>
            <a:r>
              <a:rPr lang="ru-RU" b="1" i="1" dirty="0">
                <a:solidFill>
                  <a:srgbClr val="00B0F0"/>
                </a:solidFill>
              </a:rPr>
              <a:t>заучивании стихов</a:t>
            </a:r>
            <a:r>
              <a:rPr lang="ru-RU" b="1" dirty="0">
                <a:solidFill>
                  <a:srgbClr val="00B0F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0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Человеческая память устроена так, что в ней крепко удерживаются зрительные образы и ассоциации. Поэтому использование символов при заучивании помогает лучше и быстрее запомнить текст. При этом эффективно использовать </a:t>
            </a:r>
            <a:r>
              <a:rPr lang="ru-RU" dirty="0" err="1"/>
              <a:t>мнемотаблицы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Этапы работы с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мнемотаблицами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/>
              <a:t>1 этап. </a:t>
            </a:r>
          </a:p>
          <a:p>
            <a:pPr marL="0" indent="0">
              <a:buNone/>
            </a:pPr>
            <a:r>
              <a:rPr lang="ru-RU" dirty="0"/>
              <a:t>Рассматривание таблиц и разбор того, что на ней изображено.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/>
              <a:t>2 этап. </a:t>
            </a:r>
          </a:p>
          <a:p>
            <a:pPr marL="0" indent="0">
              <a:buNone/>
            </a:pPr>
            <a:r>
              <a:rPr lang="ru-RU" dirty="0"/>
              <a:t>Перекодирование информации, т.е. преобразование из символов в образы.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/>
              <a:t>3 этап. </a:t>
            </a:r>
          </a:p>
          <a:p>
            <a:pPr marL="0" indent="0">
              <a:buNone/>
            </a:pPr>
            <a:r>
              <a:rPr lang="ru-RU" dirty="0"/>
              <a:t>Чтение стихотворения с опорой на символы (образы), т.е. отработка метода запоминания.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b="1" i="1" dirty="0" smtClean="0"/>
              <a:t>Заучивание стихов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703607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16624"/>
          </a:xfrm>
        </p:spPr>
        <p:txBody>
          <a:bodyPr numCol="2"/>
          <a:lstStyle/>
          <a:p>
            <a:pPr marL="0" indent="0">
              <a:buNone/>
            </a:pPr>
            <a:r>
              <a:rPr lang="ru-RU" b="1" i="1" dirty="0"/>
              <a:t>Опустел скворечник, </a:t>
            </a:r>
          </a:p>
          <a:p>
            <a:pPr marL="0" indent="0">
              <a:buNone/>
            </a:pPr>
            <a:r>
              <a:rPr lang="ru-RU" b="1" i="1" dirty="0"/>
              <a:t>Улетели птицы, </a:t>
            </a:r>
          </a:p>
          <a:p>
            <a:pPr marL="0" indent="0">
              <a:buNone/>
            </a:pPr>
            <a:r>
              <a:rPr lang="ru-RU" b="1" i="1" dirty="0"/>
              <a:t>Листьям на деревьях </a:t>
            </a:r>
          </a:p>
          <a:p>
            <a:pPr marL="0" indent="0">
              <a:buNone/>
            </a:pPr>
            <a:r>
              <a:rPr lang="ru-RU" b="1" i="1" dirty="0"/>
              <a:t>Тоже не сидится.</a:t>
            </a:r>
          </a:p>
          <a:p>
            <a:pPr marL="0" indent="0">
              <a:buNone/>
            </a:pPr>
            <a:r>
              <a:rPr lang="ru-RU" b="1" i="1" dirty="0"/>
              <a:t>Целый день сегодня </a:t>
            </a:r>
          </a:p>
          <a:p>
            <a:pPr marL="0" indent="0">
              <a:buNone/>
            </a:pPr>
            <a:r>
              <a:rPr lang="ru-RU" b="1" i="1" dirty="0"/>
              <a:t>Все летят, летят… </a:t>
            </a:r>
          </a:p>
          <a:p>
            <a:pPr marL="0" indent="0">
              <a:buNone/>
            </a:pPr>
            <a:r>
              <a:rPr lang="ru-RU" b="1" i="1" dirty="0"/>
              <a:t>Видно, тоже в Африку</a:t>
            </a:r>
          </a:p>
          <a:p>
            <a:pPr marL="0" indent="0">
              <a:buNone/>
            </a:pPr>
            <a:r>
              <a:rPr lang="ru-RU" b="1" i="1" dirty="0"/>
              <a:t>Улететь хотят.</a:t>
            </a:r>
          </a:p>
          <a:p>
            <a:pPr marL="0" indent="0">
              <a:buNone/>
            </a:pPr>
            <a:r>
              <a:rPr lang="ru-RU" i="1" dirty="0" smtClean="0"/>
              <a:t>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b="1" i="1" dirty="0" smtClean="0"/>
              <a:t>И</a:t>
            </a:r>
            <a:r>
              <a:rPr lang="ru-RU" b="1" i="1" dirty="0"/>
              <a:t>. </a:t>
            </a:r>
            <a:r>
              <a:rPr lang="ru-RU" b="1" i="1" dirty="0" err="1" smtClean="0"/>
              <a:t>Токмакова</a:t>
            </a:r>
            <a:endParaRPr lang="ru-RU" b="1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146" name="Picture 2" descr="C:\Users\Анастасия\Desktop\mnemotehnika_v_detskom_sadu_ris.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36754"/>
            <a:ext cx="510128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189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495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Использование приёмов мнемотехники в ознакомлении с художественной литературой</vt:lpstr>
      <vt:lpstr>Презентация PowerPoint</vt:lpstr>
      <vt:lpstr>Структура мнемотехнки</vt:lpstr>
      <vt:lpstr>Мнемоквадраты</vt:lpstr>
      <vt:lpstr>Мнемодорожки</vt:lpstr>
      <vt:lpstr>Мнемотаблица</vt:lpstr>
      <vt:lpstr>Презентация PowerPoint</vt:lpstr>
      <vt:lpstr>Заучивание стихов</vt:lpstr>
      <vt:lpstr>Презентация PowerPoint</vt:lpstr>
      <vt:lpstr>Пересказ. Рассказывание сказок</vt:lpstr>
      <vt:lpstr> </vt:lpstr>
      <vt:lpstr>Презентация PowerPoint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приёмов мнемотехники в ознакомлении с художественной литературой</dc:title>
  <dc:creator>Анастасия</dc:creator>
  <cp:lastModifiedBy>Анастасия</cp:lastModifiedBy>
  <cp:revision>14</cp:revision>
  <dcterms:created xsi:type="dcterms:W3CDTF">2014-03-30T13:12:15Z</dcterms:created>
  <dcterms:modified xsi:type="dcterms:W3CDTF">2018-05-29T01:49:13Z</dcterms:modified>
</cp:coreProperties>
</file>